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90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8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883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64201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000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855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507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47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C6F52A-A82B-47A2-A83A-8C4C91F2D59F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09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6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27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72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507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1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5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02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2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7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60FA-6FD0-4614-8322-5FD1B4A2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16452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control </a:t>
            </a:r>
            <a:br>
              <a:rPr lang="en-GB" dirty="0"/>
            </a:br>
            <a:r>
              <a:rPr lang="en-GB" dirty="0"/>
              <a:t>via </a:t>
            </a:r>
            <a:br>
              <a:rPr lang="en-GB" dirty="0"/>
            </a:br>
            <a:r>
              <a:rPr lang="en-GB" dirty="0"/>
              <a:t>voice assistance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4C07B-CDAD-4C04-9DF5-29CEA322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50" b="90000" l="10000" r="90000">
                        <a14:foregroundMark x1="28525" y1="17600" x2="28525" y2="17600"/>
                        <a14:foregroundMark x1="28525" y1="17600" x2="28525" y2="17600"/>
                        <a14:foregroundMark x1="29600" y1="19250" x2="29600" y2="19250"/>
                        <a14:foregroundMark x1="28525" y1="18300" x2="28525" y2="18300"/>
                        <a14:foregroundMark x1="29125" y1="19250" x2="29125" y2="19250"/>
                        <a14:foregroundMark x1="62950" y1="53850" x2="62950" y2="53850"/>
                        <a14:foregroundMark x1="63800" y1="58650" x2="63800" y2="58650"/>
                        <a14:foregroundMark x1="64775" y1="61550" x2="64775" y2="61550"/>
                        <a14:foregroundMark x1="64175" y1="66900" x2="64175" y2="66900"/>
                        <a14:foregroundMark x1="62125" y1="71000" x2="62125" y2="71000"/>
                        <a14:foregroundMark x1="58500" y1="70750" x2="58500" y2="70750"/>
                        <a14:foregroundMark x1="56550" y1="68600" x2="56550" y2="68600"/>
                        <a14:foregroundMark x1="57050" y1="52400" x2="57050" y2="52400"/>
                        <a14:foregroundMark x1="60775" y1="52400" x2="60775" y2="52400"/>
                        <a14:foregroundMark x1="58725" y1="50450" x2="58725" y2="50450"/>
                        <a14:foregroundMark x1="56200" y1="49950" x2="56200" y2="49950"/>
                        <a14:foregroundMark x1="40975" y1="72450" x2="40975" y2="72450"/>
                        <a14:foregroundMark x1="41575" y1="77300" x2="41575" y2="77300"/>
                        <a14:foregroundMark x1="25125" y1="69800" x2="25125" y2="69800"/>
                        <a14:foregroundMark x1="30100" y1="69300" x2="30100" y2="69300"/>
                        <a14:foregroundMark x1="23675" y1="53350" x2="23675" y2="53350"/>
                        <a14:foregroundMark x1="23075" y1="58900" x2="23075" y2="58900"/>
                        <a14:foregroundMark x1="23075" y1="63000" x2="23075" y2="63000"/>
                        <a14:foregroundMark x1="24050" y1="67350" x2="24050" y2="67350"/>
                        <a14:foregroundMark x1="27300" y1="50950" x2="27300" y2="50950"/>
                        <a14:foregroundMark x1="24775" y1="50200" x2="24775" y2="50200"/>
                        <a14:foregroundMark x1="23200" y1="56000" x2="23200" y2="56000"/>
                        <a14:foregroundMark x1="26225" y1="49950" x2="26225" y2="49950"/>
                        <a14:foregroundMark x1="36000" y1="68800" x2="36000" y2="68800"/>
                        <a14:foregroundMark x1="35650" y1="71500" x2="35650" y2="71500"/>
                        <a14:foregroundMark x1="34925" y1="67150" x2="34925" y2="67150"/>
                        <a14:foregroundMark x1="30200" y1="12250" x2="30200" y2="12250"/>
                        <a14:foregroundMark x1="30925" y1="14700" x2="30925" y2="14700"/>
                        <a14:foregroundMark x1="28025" y1="71700" x2="28025" y2="71700"/>
                        <a14:foregroundMark x1="43750" y1="29200" x2="43750" y2="29200"/>
                        <a14:foregroundMark x1="42650" y1="27500" x2="42650" y2="27500"/>
                        <a14:foregroundMark x1="44100" y1="27500" x2="44100" y2="2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0216" y="1357184"/>
            <a:ext cx="4143632" cy="2071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2C526-A9E2-474D-959E-81AE16C60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067" y="208941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CBC218-2E8B-44C5-B03B-CBAEF867A0AC}"/>
              </a:ext>
            </a:extLst>
          </p:cNvPr>
          <p:cNvSpPr/>
          <p:nvPr/>
        </p:nvSpPr>
        <p:spPr>
          <a:xfrm>
            <a:off x="4675250" y="560038"/>
            <a:ext cx="36439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Jumper Wires 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B9496-C90E-4CDA-8BB3-93B6967B5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500" r="90000">
                        <a14:foregroundMark x1="6500" y1="53000" x2="6500" y2="53000"/>
                        <a14:foregroundMark x1="74667" y1="58000" x2="74667" y2="58000"/>
                        <a14:foregroundMark x1="88667" y1="36667" x2="88667" y2="36667"/>
                        <a14:foregroundMark x1="88500" y1="34000" x2="88500" y2="34000"/>
                        <a14:foregroundMark x1="86333" y1="31333" x2="86333" y2="31333"/>
                        <a14:foregroundMark x1="84167" y1="28167" x2="84167" y2="28167"/>
                        <a14:foregroundMark x1="83000" y1="26167" x2="83000" y2="26167"/>
                        <a14:foregroundMark x1="75667" y1="13167" x2="75667" y2="13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2605" y="1267923"/>
            <a:ext cx="5659395" cy="5659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6E02F-353B-4B35-B0AA-26B386279C8D}"/>
              </a:ext>
            </a:extLst>
          </p:cNvPr>
          <p:cNvSpPr txBox="1"/>
          <p:nvPr/>
        </p:nvSpPr>
        <p:spPr>
          <a:xfrm>
            <a:off x="279842" y="2502063"/>
            <a:ext cx="6434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 jump wire is an electrical wire or group of them in a cable with a connector or pin at each end, which is normally used to interconnect the components of a breadboard or other prototype or test circuit, internally or with other equipment or components, without soldering.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Individual jump wires are fitted</a:t>
            </a:r>
          </a:p>
        </p:txBody>
      </p:sp>
    </p:spTree>
    <p:extLst>
      <p:ext uri="{BB962C8B-B14F-4D97-AF65-F5344CB8AC3E}">
        <p14:creationId xmlns:p14="http://schemas.microsoft.com/office/powerpoint/2010/main" val="37985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B23D2-FC47-456E-83AE-D938DD55E7E7}"/>
              </a:ext>
            </a:extLst>
          </p:cNvPr>
          <p:cNvSpPr/>
          <p:nvPr/>
        </p:nvSpPr>
        <p:spPr>
          <a:xfrm>
            <a:off x="5347711" y="560038"/>
            <a:ext cx="22990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Batteries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F75A2-46FE-4405-BA42-2680912B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844" l="4948" r="96615">
                        <a14:foregroundMark x1="12500" y1="45833" x2="12500" y2="45833"/>
                        <a14:foregroundMark x1="14323" y1="37760" x2="14323" y2="37760"/>
                        <a14:foregroundMark x1="16406" y1="34896" x2="16406" y2="34896"/>
                        <a14:foregroundMark x1="20052" y1="31510" x2="20052" y2="31510"/>
                        <a14:foregroundMark x1="21875" y1="28646" x2="21875" y2="28646"/>
                        <a14:foregroundMark x1="23698" y1="27604" x2="23698" y2="27604"/>
                        <a14:foregroundMark x1="24479" y1="25781" x2="24479" y2="25781"/>
                        <a14:foregroundMark x1="25521" y1="25000" x2="25521" y2="25000"/>
                        <a14:foregroundMark x1="28125" y1="23698" x2="28125" y2="23698"/>
                        <a14:foregroundMark x1="30990" y1="23698" x2="30990" y2="23698"/>
                        <a14:foregroundMark x1="33594" y1="23698" x2="33594" y2="23698"/>
                        <a14:foregroundMark x1="36979" y1="23177" x2="36979" y2="23177"/>
                        <a14:foregroundMark x1="41927" y1="23177" x2="41927" y2="23177"/>
                        <a14:foregroundMark x1="41927" y1="22135" x2="41927" y2="22135"/>
                        <a14:foregroundMark x1="36979" y1="22135" x2="36979" y2="22135"/>
                        <a14:foregroundMark x1="33073" y1="22135" x2="33073" y2="22135"/>
                        <a14:foregroundMark x1="29167" y1="22135" x2="29167" y2="22135"/>
                        <a14:foregroundMark x1="27344" y1="21615" x2="27344" y2="21615"/>
                        <a14:foregroundMark x1="22135" y1="26563" x2="22135" y2="26563"/>
                        <a14:foregroundMark x1="18750" y1="30208" x2="18750" y2="30208"/>
                        <a14:foregroundMark x1="14583" y1="32031" x2="14583" y2="32031"/>
                        <a14:foregroundMark x1="12760" y1="35677" x2="12760" y2="35677"/>
                        <a14:foregroundMark x1="10938" y1="38021" x2="10938" y2="38021"/>
                        <a14:foregroundMark x1="8854" y1="41146" x2="8854" y2="41146"/>
                        <a14:foregroundMark x1="7292" y1="43490" x2="7292" y2="43490"/>
                        <a14:foregroundMark x1="7031" y1="46094" x2="7031" y2="46094"/>
                        <a14:foregroundMark x1="6250" y1="47135" x2="6250" y2="47135"/>
                        <a14:foregroundMark x1="5990" y1="47396" x2="5990" y2="47396"/>
                        <a14:foregroundMark x1="39323" y1="21615" x2="39323" y2="21615"/>
                        <a14:foregroundMark x1="42969" y1="21875" x2="42969" y2="21875"/>
                        <a14:foregroundMark x1="47396" y1="21875" x2="47396" y2="21875"/>
                        <a14:foregroundMark x1="52604" y1="21875" x2="52604" y2="21875"/>
                        <a14:foregroundMark x1="57292" y1="21094" x2="57292" y2="21094"/>
                        <a14:foregroundMark x1="61979" y1="20833" x2="61979" y2="20833"/>
                        <a14:foregroundMark x1="48438" y1="19531" x2="48438" y2="19531"/>
                        <a14:foregroundMark x1="45052" y1="19531" x2="45052" y2="19531"/>
                        <a14:foregroundMark x1="52865" y1="21094" x2="52865" y2="21094"/>
                        <a14:foregroundMark x1="57031" y1="21094" x2="57031" y2="21094"/>
                        <a14:foregroundMark x1="62500" y1="21875" x2="62500" y2="21875"/>
                        <a14:foregroundMark x1="64583" y1="24219" x2="64583" y2="24219"/>
                        <a14:foregroundMark x1="38281" y1="71354" x2="38281" y2="71354"/>
                        <a14:foregroundMark x1="38542" y1="74219" x2="38542" y2="74219"/>
                        <a14:foregroundMark x1="39323" y1="76042" x2="39323" y2="76042"/>
                        <a14:foregroundMark x1="36198" y1="71875" x2="36198" y2="71875"/>
                        <a14:foregroundMark x1="35156" y1="70573" x2="35156" y2="705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18966"/>
            <a:ext cx="5439033" cy="5439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9EB25-4AD7-48C1-A0FE-AA6DFE571D3E}"/>
              </a:ext>
            </a:extLst>
          </p:cNvPr>
          <p:cNvSpPr txBox="1"/>
          <p:nvPr/>
        </p:nvSpPr>
        <p:spPr>
          <a:xfrm>
            <a:off x="5593248" y="2799654"/>
            <a:ext cx="6434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have used 1050mAh 3 batteries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 form 12 V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900mAh 2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batteries to form 8 V.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These batteries are serially connected to each other.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12 v supply is provided to Motor Driver Module and 8 V supply is provided to Arduino.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5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CEE4B0-1DB8-4E9B-B859-4346CF0B3C6A}"/>
              </a:ext>
            </a:extLst>
          </p:cNvPr>
          <p:cNvSpPr/>
          <p:nvPr/>
        </p:nvSpPr>
        <p:spPr>
          <a:xfrm>
            <a:off x="4918108" y="560038"/>
            <a:ext cx="31582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Breadboard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F18A3-DB6F-4B77-B1C8-3C111096C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1667" l="4417" r="95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3978" y="1267924"/>
            <a:ext cx="6928022" cy="5196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BC966-9D30-4D5E-9356-2D734A76F016}"/>
              </a:ext>
            </a:extLst>
          </p:cNvPr>
          <p:cNvSpPr txBox="1"/>
          <p:nvPr/>
        </p:nvSpPr>
        <p:spPr>
          <a:xfrm>
            <a:off x="0" y="2741989"/>
            <a:ext cx="54534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 Breadboard is a solderless device for temporary prototype with electronics and test circuit designs.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Most electronic components in electronic circuits can be interconnected by inserting their leads or terminals into the holes and then making connections through wires where appropriate.</a:t>
            </a:r>
            <a:endParaRPr lang="en-GB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5F8184-54ED-494C-9E7E-89B7A84B3166}"/>
              </a:ext>
            </a:extLst>
          </p:cNvPr>
          <p:cNvSpPr/>
          <p:nvPr/>
        </p:nvSpPr>
        <p:spPr>
          <a:xfrm>
            <a:off x="4096425" y="603075"/>
            <a:ext cx="55643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Connection </a:t>
            </a:r>
            <a:r>
              <a:rPr lang="en-US" sz="4000" b="1" spc="50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of Model</a:t>
            </a:r>
            <a:endParaRPr lang="en-US" sz="4000" b="1" cap="none" spc="50" dirty="0">
              <a:ln w="0"/>
              <a:solidFill>
                <a:srgbClr val="00206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C6EF0-76E0-4A66-A052-157DABF8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0000" l="10000" r="90000">
                        <a14:foregroundMark x1="20370" y1="22870" x2="20370" y2="22870"/>
                        <a14:foregroundMark x1="23981" y1="67130" x2="23981" y2="67130"/>
                        <a14:foregroundMark x1="21111" y1="75741" x2="21111" y2="75741"/>
                        <a14:foregroundMark x1="26852" y1="71481" x2="26852" y2="71481"/>
                        <a14:foregroundMark x1="26019" y1="67778" x2="26019" y2="67778"/>
                        <a14:foregroundMark x1="26898" y1="65093" x2="26898" y2="65093"/>
                        <a14:foregroundMark x1="32870" y1="66389" x2="32870" y2="66389"/>
                        <a14:foregroundMark x1="27778" y1="65278" x2="27778" y2="65278"/>
                        <a14:foregroundMark x1="28519" y1="77407" x2="28519" y2="77407"/>
                        <a14:foregroundMark x1="27685" y1="76852" x2="27685" y2="76852"/>
                        <a14:foregroundMark x1="27963" y1="82130" x2="27963" y2="82130"/>
                        <a14:foregroundMark x1="27546" y1="82130" x2="27546" y2="82130"/>
                        <a14:foregroundMark x1="26991" y1="82130" x2="26991" y2="82130"/>
                        <a14:foregroundMark x1="27222" y1="67778" x2="27222" y2="67778"/>
                        <a14:foregroundMark x1="40046" y1="66667" x2="40046" y2="66667"/>
                        <a14:foregroundMark x1="39630" y1="68426" x2="39630" y2="68426"/>
                        <a14:foregroundMark x1="40463" y1="78148" x2="40463" y2="78148"/>
                        <a14:foregroundMark x1="40046" y1="80093" x2="40046" y2="80093"/>
                        <a14:foregroundMark x1="53287" y1="82130" x2="53287" y2="82130"/>
                        <a14:foregroundMark x1="51898" y1="83704" x2="51898" y2="83704"/>
                        <a14:foregroundMark x1="55000" y1="31389" x2="55000" y2="31389"/>
                        <a14:foregroundMark x1="54120" y1="31389" x2="54120" y2="31389"/>
                        <a14:foregroundMark x1="53843" y1="31389" x2="53843" y2="31389"/>
                        <a14:foregroundMark x1="52454" y1="31204" x2="52454" y2="31204"/>
                        <a14:foregroundMark x1="53194" y1="31389" x2="53194" y2="31389"/>
                        <a14:foregroundMark x1="51759" y1="30833" x2="51759" y2="30833"/>
                        <a14:foregroundMark x1="82639" y1="17685" x2="82639" y2="17685"/>
                        <a14:foregroundMark x1="82824" y1="31852" x2="82824" y2="31852"/>
                        <a14:foregroundMark x1="82824" y1="35648" x2="82824" y2="35648"/>
                        <a14:foregroundMark x1="82407" y1="38981" x2="82407" y2="38981"/>
                        <a14:foregroundMark x1="72454" y1="53148" x2="72454" y2="53148"/>
                        <a14:foregroundMark x1="69815" y1="53519" x2="69815" y2="53519"/>
                        <a14:foregroundMark x1="65509" y1="53519" x2="65509" y2="53519"/>
                        <a14:foregroundMark x1="62176" y1="53148" x2="62176" y2="53148"/>
                        <a14:foregroundMark x1="68148" y1="52870" x2="68148" y2="52870"/>
                        <a14:foregroundMark x1="70787" y1="53519" x2="70787" y2="53519"/>
                        <a14:foregroundMark x1="71343" y1="53148" x2="71343" y2="53148"/>
                        <a14:foregroundMark x1="57731" y1="53148" x2="57731" y2="53148"/>
                        <a14:foregroundMark x1="56852" y1="53611" x2="56852" y2="53611"/>
                        <a14:foregroundMark x1="58843" y1="53148" x2="58843" y2="53148"/>
                        <a14:foregroundMark x1="60185" y1="53148" x2="60185" y2="53148"/>
                        <a14:foregroundMark x1="61157" y1="52870" x2="61157" y2="52870"/>
                        <a14:foregroundMark x1="47315" y1="29630" x2="47315" y2="29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235" y="1310961"/>
            <a:ext cx="10346724" cy="51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2DF7E-801E-44C7-91A3-97F9C44008E2}"/>
              </a:ext>
            </a:extLst>
          </p:cNvPr>
          <p:cNvSpPr/>
          <p:nvPr/>
        </p:nvSpPr>
        <p:spPr>
          <a:xfrm>
            <a:off x="3604777" y="346149"/>
            <a:ext cx="4982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C63DF-66FD-4CD9-A733-82135B1CF488}"/>
              </a:ext>
            </a:extLst>
          </p:cNvPr>
          <p:cNvSpPr txBox="1"/>
          <p:nvPr/>
        </p:nvSpPr>
        <p:spPr>
          <a:xfrm>
            <a:off x="1943878" y="2274838"/>
            <a:ext cx="9150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 at your Voice Assistance.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Energy Efficiency.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Reduce Human efforts and 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Ease of accessibility for illiterate and handicapped people.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Home automation based on voice assistance.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Improvement in safety and actions of accidental situations using talkback and voice assistance.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Multitasking from a particular distance.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Interface for all Android Users.  </a:t>
            </a:r>
          </a:p>
        </p:txBody>
      </p:sp>
    </p:spTree>
    <p:extLst>
      <p:ext uri="{BB962C8B-B14F-4D97-AF65-F5344CB8AC3E}">
        <p14:creationId xmlns:p14="http://schemas.microsoft.com/office/powerpoint/2010/main" val="116693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DD9D6-F595-412C-B580-D8A4EA07F653}"/>
              </a:ext>
            </a:extLst>
          </p:cNvPr>
          <p:cNvSpPr/>
          <p:nvPr/>
        </p:nvSpPr>
        <p:spPr>
          <a:xfrm>
            <a:off x="4333338" y="346149"/>
            <a:ext cx="3525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58BA-6FDA-4050-9533-5831DEE363B6}"/>
              </a:ext>
            </a:extLst>
          </p:cNvPr>
          <p:cNvSpPr txBox="1"/>
          <p:nvPr/>
        </p:nvSpPr>
        <p:spPr>
          <a:xfrm>
            <a:off x="1943878" y="2274838"/>
            <a:ext cx="9150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Implemented project based on Software interface.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Interface allows hardware  to accept command Wirelessly in form of Voice.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Now-a-days Android is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ost popular.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90% of People use Android Smartphones.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So, We have decided to provide application Interface in Android through which user can send command wirelessly in form of voice.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Our project is mostly helpful for Handicapped and Illiterate People 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058BA-6FDA-4050-9533-5831DEE363B6}"/>
              </a:ext>
            </a:extLst>
          </p:cNvPr>
          <p:cNvSpPr txBox="1"/>
          <p:nvPr/>
        </p:nvSpPr>
        <p:spPr>
          <a:xfrm>
            <a:off x="1943878" y="2274838"/>
            <a:ext cx="9150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 a Hardware device using Arduino Microcontroller which will receive commands via wireless communication.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program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Arduino Software which will allow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that device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to receive wireless commands and perform actions based on that commands.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Android application interface to control the device by sending commands via wireless communication.</a:t>
            </a:r>
          </a:p>
          <a:p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14EE9-8916-4FD7-9DDC-E4E671D128EC}"/>
              </a:ext>
            </a:extLst>
          </p:cNvPr>
          <p:cNvSpPr/>
          <p:nvPr/>
        </p:nvSpPr>
        <p:spPr>
          <a:xfrm>
            <a:off x="4043195" y="346149"/>
            <a:ext cx="4105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2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659849-9413-4EC9-BB5C-16499DA0C9DD}"/>
              </a:ext>
            </a:extLst>
          </p:cNvPr>
          <p:cNvSpPr/>
          <p:nvPr/>
        </p:nvSpPr>
        <p:spPr>
          <a:xfrm>
            <a:off x="3579125" y="346149"/>
            <a:ext cx="5033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47249-07D8-4831-A29E-919FF9666CB3}"/>
              </a:ext>
            </a:extLst>
          </p:cNvPr>
          <p:cNvSpPr txBox="1"/>
          <p:nvPr/>
        </p:nvSpPr>
        <p:spPr>
          <a:xfrm>
            <a:off x="1943878" y="2274838"/>
            <a:ext cx="9150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Android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Mobile Phone.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Bluetooth Module (HC05).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Arduino UNO R3.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Motor Driver Module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L293.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DC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Motors(9v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Jumper Wires.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Batteries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(12 V, 8 V).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Breadboard.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C2B125-70F0-4A7B-9205-CA9F86B5CA13}"/>
              </a:ext>
            </a:extLst>
          </p:cNvPr>
          <p:cNvSpPr/>
          <p:nvPr/>
        </p:nvSpPr>
        <p:spPr>
          <a:xfrm>
            <a:off x="3459756" y="605994"/>
            <a:ext cx="57166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</a:rPr>
              <a:t>Android </a:t>
            </a:r>
            <a:r>
              <a:rPr lang="en-US" sz="4000" b="1" cap="none" spc="0" dirty="0" smtClean="0">
                <a:ln w="0"/>
                <a:solidFill>
                  <a:schemeClr val="accent1"/>
                </a:solidFill>
              </a:rPr>
              <a:t>Mobil</a:t>
            </a:r>
            <a:r>
              <a:rPr lang="en-US" sz="4000" b="1" dirty="0" smtClean="0">
                <a:ln w="0"/>
                <a:solidFill>
                  <a:schemeClr val="accent1"/>
                </a:solidFill>
              </a:rPr>
              <a:t>e Phone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67677-80CE-4F8B-B0AE-B4558BC0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" y="2500605"/>
            <a:ext cx="5552054" cy="40985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F3ABB-4FBA-441A-9DA6-BBAF00963720}"/>
              </a:ext>
            </a:extLst>
          </p:cNvPr>
          <p:cNvSpPr txBox="1"/>
          <p:nvPr/>
        </p:nvSpPr>
        <p:spPr>
          <a:xfrm>
            <a:off x="5625920" y="2071395"/>
            <a:ext cx="6566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Android Mobile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provides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 like Bluetooth and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WIFI.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Bluetooth &amp; WIFI transmits and receives data wirelessly.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So, We are using Bluetooth communication of mobile phone in our project to send voice commands to the Bluetooth module HC05.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 are using Android Application Interface to provide this facility.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DAE64-204E-4CC8-B0F8-F83653BCB9A2}"/>
              </a:ext>
            </a:extLst>
          </p:cNvPr>
          <p:cNvSpPr/>
          <p:nvPr/>
        </p:nvSpPr>
        <p:spPr>
          <a:xfrm>
            <a:off x="3489025" y="560038"/>
            <a:ext cx="6016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Bluetooth Module HC05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486D-5283-4265-BC89-EB7609CEC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94" b="89894" l="1282" r="94103">
                        <a14:foregroundMark x1="72308" y1="2394" x2="72308" y2="2394"/>
                        <a14:foregroundMark x1="12564" y1="52926" x2="12564" y2="52926"/>
                        <a14:foregroundMark x1="12564" y1="52926" x2="5385" y2="59574"/>
                        <a14:foregroundMark x1="3333" y1="60372" x2="3333" y2="60372"/>
                        <a14:foregroundMark x1="3333" y1="60372" x2="3333" y2="60372"/>
                        <a14:foregroundMark x1="1538" y1="61702" x2="6154" y2="58777"/>
                        <a14:foregroundMark x1="6154" y1="58777" x2="6154" y2="58777"/>
                        <a14:foregroundMark x1="3846" y1="61436" x2="3846" y2="61436"/>
                        <a14:foregroundMark x1="3846" y1="60106" x2="3846" y2="60106"/>
                        <a14:foregroundMark x1="5897" y1="58511" x2="5897" y2="58511"/>
                        <a14:foregroundMark x1="4359" y1="58777" x2="4359" y2="58777"/>
                        <a14:foregroundMark x1="6923" y1="56649" x2="6923" y2="56649"/>
                        <a14:foregroundMark x1="10000" y1="55585" x2="10000" y2="55585"/>
                        <a14:foregroundMark x1="11282" y1="53723" x2="11282" y2="53723"/>
                        <a14:foregroundMark x1="4872" y1="67021" x2="4872" y2="67021"/>
                        <a14:foregroundMark x1="8205" y1="65426" x2="8205" y2="65426"/>
                        <a14:foregroundMark x1="11282" y1="64894" x2="11282" y2="64894"/>
                        <a14:foregroundMark x1="13590" y1="68085" x2="13590" y2="68085"/>
                        <a14:foregroundMark x1="13846" y1="76064" x2="13846" y2="76064"/>
                        <a14:foregroundMark x1="22564" y1="45745" x2="22564" y2="45745"/>
                        <a14:foregroundMark x1="29487" y1="77128" x2="29487" y2="77128"/>
                        <a14:foregroundMark x1="25385" y1="80851" x2="25385" y2="80851"/>
                        <a14:foregroundMark x1="21026" y1="81915" x2="21026" y2="81915"/>
                        <a14:foregroundMark x1="19487" y1="82713" x2="19487" y2="82713"/>
                        <a14:foregroundMark x1="15641" y1="78191" x2="15641" y2="78191"/>
                        <a14:foregroundMark x1="46154" y1="24734" x2="46154" y2="24734"/>
                        <a14:foregroundMark x1="49487" y1="23138" x2="49487" y2="23138"/>
                        <a14:foregroundMark x1="51538" y1="21011" x2="51538" y2="21011"/>
                        <a14:foregroundMark x1="54872" y1="18883" x2="54872" y2="18883"/>
                        <a14:foregroundMark x1="57436" y1="16489" x2="57436" y2="16489"/>
                        <a14:foregroundMark x1="59231" y1="15426" x2="59231" y2="15426"/>
                        <a14:foregroundMark x1="61282" y1="13298" x2="61282" y2="13298"/>
                        <a14:foregroundMark x1="83333" y1="35372" x2="83333" y2="35372"/>
                        <a14:foregroundMark x1="81026" y1="36702" x2="81026" y2="36702"/>
                        <a14:foregroundMark x1="78205" y1="40691" x2="78205" y2="40691"/>
                        <a14:foregroundMark x1="76154" y1="42021" x2="76154" y2="42021"/>
                        <a14:foregroundMark x1="73590" y1="43351" x2="73590" y2="43351"/>
                        <a14:foregroundMark x1="71282" y1="46277" x2="71282" y2="46277"/>
                        <a14:foregroundMark x1="68718" y1="48936" x2="68718" y2="48936"/>
                        <a14:foregroundMark x1="66154" y1="51596" x2="66154" y2="51596"/>
                        <a14:foregroundMark x1="63333" y1="53989" x2="63333" y2="53989"/>
                        <a14:foregroundMark x1="60513" y1="56649" x2="60513" y2="56649"/>
                        <a14:foregroundMark x1="58462" y1="58777" x2="58462" y2="58777"/>
                        <a14:foregroundMark x1="55385" y1="61170" x2="55385" y2="61170"/>
                        <a14:foregroundMark x1="52564" y1="63830" x2="52564" y2="63830"/>
                        <a14:foregroundMark x1="94103" y1="23138" x2="94103" y2="23138"/>
                        <a14:foregroundMark x1="62821" y1="12234" x2="62821" y2="12234"/>
                        <a14:foregroundMark x1="13077" y1="51064" x2="13077" y2="51064"/>
                        <a14:foregroundMark x1="32821" y1="79787" x2="32821" y2="79787"/>
                        <a14:foregroundMark x1="35641" y1="81649" x2="35641" y2="81649"/>
                        <a14:foregroundMark x1="34359" y1="80319" x2="34359" y2="803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1758" y="1267924"/>
            <a:ext cx="5130433" cy="494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F9ABD-A71F-43DE-BAD9-44A60735081B}"/>
              </a:ext>
            </a:extLst>
          </p:cNvPr>
          <p:cNvSpPr txBox="1"/>
          <p:nvPr/>
        </p:nvSpPr>
        <p:spPr>
          <a:xfrm>
            <a:off x="419438" y="2192693"/>
            <a:ext cx="65660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Bluetooth module is connected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wirelessly to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Mobile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phone.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And connected physically to the Arduino.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Module has 6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pins :-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ENM - Enable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5V - 5 Volt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GND - Ground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TX - Transceiver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RX – Receiver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STATE	 </a:t>
            </a:r>
          </a:p>
        </p:txBody>
      </p:sp>
    </p:spTree>
    <p:extLst>
      <p:ext uri="{BB962C8B-B14F-4D97-AF65-F5344CB8AC3E}">
        <p14:creationId xmlns:p14="http://schemas.microsoft.com/office/powerpoint/2010/main" val="26611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47A9C7-1F0C-4F69-8BE6-5E8E7338F1C8}"/>
              </a:ext>
            </a:extLst>
          </p:cNvPr>
          <p:cNvSpPr/>
          <p:nvPr/>
        </p:nvSpPr>
        <p:spPr>
          <a:xfrm>
            <a:off x="4423574" y="560038"/>
            <a:ext cx="41472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</a:rPr>
              <a:t>Arduino UNO R3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1C5E9-835C-421E-BCB0-F12AC19D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340"/>
            <a:ext cx="5757552" cy="395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97E16-3387-42C8-B55F-50E3D4C6900D}"/>
              </a:ext>
            </a:extLst>
          </p:cNvPr>
          <p:cNvSpPr txBox="1"/>
          <p:nvPr/>
        </p:nvSpPr>
        <p:spPr>
          <a:xfrm>
            <a:off x="5757552" y="1786908"/>
            <a:ext cx="6434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Arduino is an Open-source physical computing platform based on a simple microcontroller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Arduino can be used to develop interactive objects, taking inputs from a variety of switches or sensors and controlling variety of  lights, motors and other physical outputs.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 simply connect it to a computer with a USB cable or power it with a AC-to-DC adapter or battery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20379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14BF4-F171-47B9-A28B-8A75E7C15759}"/>
              </a:ext>
            </a:extLst>
          </p:cNvPr>
          <p:cNvSpPr/>
          <p:nvPr/>
        </p:nvSpPr>
        <p:spPr>
          <a:xfrm>
            <a:off x="3885769" y="560038"/>
            <a:ext cx="52229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Motor Driver Module</a:t>
            </a:r>
          </a:p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</a:rPr>
              <a:t>L293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70062-51C3-4BF2-97FB-F20DD8C7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2448" l="9896" r="89844">
                        <a14:foregroundMark x1="41146" y1="60938" x2="41146" y2="60938"/>
                        <a14:foregroundMark x1="62240" y1="71094" x2="62240" y2="71094"/>
                        <a14:foregroundMark x1="62240" y1="71094" x2="62240" y2="71094"/>
                        <a14:foregroundMark x1="67448" y1="70573" x2="67448" y2="70573"/>
                        <a14:foregroundMark x1="67448" y1="63542" x2="67448" y2="63542"/>
                        <a14:foregroundMark x1="60677" y1="68229" x2="60677" y2="68229"/>
                        <a14:foregroundMark x1="21354" y1="88021" x2="21354" y2="88021"/>
                        <a14:foregroundMark x1="28125" y1="91146" x2="28125" y2="91146"/>
                        <a14:foregroundMark x1="81250" y1="86719" x2="81250" y2="86719"/>
                        <a14:foregroundMark x1="82031" y1="92188" x2="82031" y2="92188"/>
                        <a14:foregroundMark x1="59115" y1="16927" x2="59115" y2="16927"/>
                        <a14:foregroundMark x1="59115" y1="16927" x2="59115" y2="16927"/>
                        <a14:foregroundMark x1="66146" y1="15885" x2="66146" y2="15885"/>
                        <a14:foregroundMark x1="58854" y1="13802" x2="58854" y2="13802"/>
                        <a14:foregroundMark x1="58854" y1="11979" x2="58854" y2="11979"/>
                        <a14:foregroundMark x1="74740" y1="13281" x2="74740" y2="13281"/>
                        <a14:foregroundMark x1="74740" y1="13281" x2="74740" y2="13281"/>
                        <a14:foregroundMark x1="48958" y1="16406" x2="48958" y2="16406"/>
                        <a14:foregroundMark x1="47917" y1="20573" x2="47917" y2="20573"/>
                        <a14:foregroundMark x1="48698" y1="18490" x2="48698" y2="18490"/>
                        <a14:foregroundMark x1="48958" y1="13802" x2="48958" y2="13802"/>
                        <a14:foregroundMark x1="38802" y1="19010" x2="38802" y2="19010"/>
                        <a14:foregroundMark x1="33854" y1="8594" x2="33854" y2="8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5175" y="1781175"/>
            <a:ext cx="5076825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E3243-705D-492D-8558-D136A338553E}"/>
              </a:ext>
            </a:extLst>
          </p:cNvPr>
          <p:cNvSpPr txBox="1"/>
          <p:nvPr/>
        </p:nvSpPr>
        <p:spPr>
          <a:xfrm>
            <a:off x="668545" y="2512310"/>
            <a:ext cx="6434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Motor Driver Module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L293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is Dual Motor Controller Module 2A with Arduino.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allows your to control the speed and direction of two DC motors.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also an onboard 5V regulator, so if your supply voltage is up to 12V you can also source 5V from the board.</a:t>
            </a:r>
          </a:p>
        </p:txBody>
      </p:sp>
    </p:spTree>
    <p:extLst>
      <p:ext uri="{BB962C8B-B14F-4D97-AF65-F5344CB8AC3E}">
        <p14:creationId xmlns:p14="http://schemas.microsoft.com/office/powerpoint/2010/main" val="28163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1C09F6-20A4-44DC-8846-18411DB4049F}"/>
              </a:ext>
            </a:extLst>
          </p:cNvPr>
          <p:cNvSpPr/>
          <p:nvPr/>
        </p:nvSpPr>
        <p:spPr>
          <a:xfrm>
            <a:off x="5049550" y="560038"/>
            <a:ext cx="28953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</a:rPr>
              <a:t>DC Motors </a:t>
            </a:r>
            <a:endParaRPr lang="en-US" sz="4000" b="1" cap="none" spc="0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7563-5DBA-457D-A79D-61DDBE042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00" r="96500">
                        <a14:foregroundMark x1="48750" y1="33250" x2="48750" y2="33250"/>
                        <a14:foregroundMark x1="21500" y1="49250" x2="21500" y2="49250"/>
                        <a14:foregroundMark x1="26500" y1="49250" x2="26500" y2="49250"/>
                        <a14:foregroundMark x1="35000" y1="47000" x2="35000" y2="47000"/>
                        <a14:foregroundMark x1="14000" y1="54750" x2="14000" y2="54750"/>
                        <a14:foregroundMark x1="18750" y1="32500" x2="18750" y2="32500"/>
                        <a14:foregroundMark x1="15750" y1="34500" x2="15750" y2="34500"/>
                        <a14:foregroundMark x1="65750" y1="33000" x2="65750" y2="33000"/>
                        <a14:foregroundMark x1="45000" y1="47500" x2="45000" y2="47500"/>
                        <a14:foregroundMark x1="12500" y1="56250" x2="12500" y2="56250"/>
                        <a14:foregroundMark x1="12000" y1="36750" x2="12000" y2="36750"/>
                        <a14:foregroundMark x1="8750" y1="38000" x2="8750" y2="38000"/>
                        <a14:foregroundMark x1="7000" y1="40500" x2="7000" y2="40500"/>
                        <a14:foregroundMark x1="8250" y1="51000" x2="8250" y2="51000"/>
                        <a14:foregroundMark x1="8750" y1="54750" x2="8750" y2="54750"/>
                        <a14:foregroundMark x1="57000" y1="77750" x2="57000" y2="77750"/>
                        <a14:foregroundMark x1="95500" y1="45000" x2="95500" y2="45000"/>
                        <a14:foregroundMark x1="93500" y1="57000" x2="93500" y2="57000"/>
                        <a14:foregroundMark x1="89000" y1="38250" x2="89000" y2="38250"/>
                        <a14:foregroundMark x1="78500" y1="39000" x2="78500" y2="39000"/>
                        <a14:foregroundMark x1="82750" y1="36250" x2="82750" y2="36250"/>
                        <a14:foregroundMark x1="86750" y1="36250" x2="86750" y2="36250"/>
                        <a14:foregroundMark x1="89000" y1="37750" x2="89000" y2="37750"/>
                        <a14:foregroundMark x1="84750" y1="35750" x2="84750" y2="35750"/>
                        <a14:foregroundMark x1="62750" y1="78750" x2="62750" y2="78750"/>
                        <a14:foregroundMark x1="59500" y1="83000" x2="59500" y2="8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46" y="1424459"/>
            <a:ext cx="50800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131A1-62B2-48D6-BBEF-27501CBCD81E}"/>
              </a:ext>
            </a:extLst>
          </p:cNvPr>
          <p:cNvSpPr txBox="1"/>
          <p:nvPr/>
        </p:nvSpPr>
        <p:spPr>
          <a:xfrm>
            <a:off x="5049550" y="2444398"/>
            <a:ext cx="6434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 machine that converts dc power into mechanical energy is known as dc motor.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Its operation is based on the principle that when a current carrying conductor is placed in a magnetic field, the conductor experiences a mechanical force.</a:t>
            </a:r>
          </a:p>
        </p:txBody>
      </p:sp>
    </p:spTree>
    <p:extLst>
      <p:ext uri="{BB962C8B-B14F-4D97-AF65-F5344CB8AC3E}">
        <p14:creationId xmlns:p14="http://schemas.microsoft.com/office/powerpoint/2010/main" val="26654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FFFFF"/>
      </a:accent2>
      <a:accent3>
        <a:srgbClr val="A5A5A5"/>
      </a:accent3>
      <a:accent4>
        <a:srgbClr val="2E75B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714</TotalTime>
  <Words>601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 Light</vt:lpstr>
      <vt:lpstr>Century Gothic</vt:lpstr>
      <vt:lpstr>Wingdings</vt:lpstr>
      <vt:lpstr>Vapor Trail</vt:lpstr>
      <vt:lpstr>Hardware control  via  voice assistance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control via voice assistance</dc:title>
  <dc:creator>Nawaz Mujawar</dc:creator>
  <cp:lastModifiedBy>Vipul</cp:lastModifiedBy>
  <cp:revision>42</cp:revision>
  <dcterms:created xsi:type="dcterms:W3CDTF">2018-09-28T04:57:58Z</dcterms:created>
  <dcterms:modified xsi:type="dcterms:W3CDTF">2018-09-29T10:50:57Z</dcterms:modified>
</cp:coreProperties>
</file>